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90" r:id="rId4"/>
    <p:sldId id="291" r:id="rId5"/>
    <p:sldId id="292" r:id="rId6"/>
    <p:sldId id="293" r:id="rId7"/>
    <p:sldId id="295" r:id="rId8"/>
    <p:sldId id="296" r:id="rId9"/>
    <p:sldId id="297" r:id="rId10"/>
    <p:sldId id="298" r:id="rId11"/>
    <p:sldId id="299" r:id="rId12"/>
    <p:sldId id="300" r:id="rId13"/>
    <p:sldId id="302" r:id="rId14"/>
    <p:sldId id="304" r:id="rId15"/>
    <p:sldId id="303" r:id="rId16"/>
    <p:sldId id="309" r:id="rId17"/>
    <p:sldId id="310" r:id="rId18"/>
    <p:sldId id="311" r:id="rId19"/>
    <p:sldId id="306" r:id="rId20"/>
    <p:sldId id="305" r:id="rId21"/>
    <p:sldId id="308" r:id="rId22"/>
    <p:sldId id="31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948" y="-1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14-Apr-20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p14="http://schemas.microsoft.com/office/powerpoint/2010/main" xmlns=""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p14="http://schemas.microsoft.com/office/powerpoint/2010/main" xmlns=""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17</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18</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19</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20</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21</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p14="http://schemas.microsoft.com/office/powerpoint/2010/main" xmlns=""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14-Apr-20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14-Apr-20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14-Apr-20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14-Apr-20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Overview of the first project year and future tasks</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15 April 2020</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WP6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Dissemination and exploitation</a:t>
            </a:r>
            <a:endParaRPr lang="en-US" sz="2800"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153400" cy="3337559"/>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6.1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Creation of the Dissemination &amp; Exploitation Plan </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Dissemination and exploitation plan</a:t>
                      </a:r>
                      <a:r>
                        <a:rPr lang="sr-Latn-RS" sz="1600" kern="1200" dirty="0" smtClean="0">
                          <a:solidFill>
                            <a:schemeClr val="tx1"/>
                          </a:solidFill>
                          <a:latin typeface="Calibri Light" pitchFamily="34" charset="0"/>
                          <a:ea typeface="+mn-ea"/>
                          <a:cs typeface="Calibri Light" pitchFamily="34" charset="0"/>
                        </a:rPr>
                        <a:t> (v02)</a:t>
                      </a:r>
                      <a:r>
                        <a:rPr lang="en-GB" sz="1600" kern="1200" dirty="0" smtClean="0">
                          <a:solidFill>
                            <a:schemeClr val="tx1"/>
                          </a:solidFill>
                          <a:latin typeface="Calibri Light" pitchFamily="34" charset="0"/>
                          <a:ea typeface="+mn-ea"/>
                          <a:cs typeface="Calibri Light" pitchFamily="34" charset="0"/>
                        </a:rPr>
                        <a:t> 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6.2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project website and promotional materials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Promotion material created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6.3 </a:t>
                      </a:r>
                      <a:r>
                        <a:rPr lang="en-GB" sz="1800" b="1" kern="1200" dirty="0" smtClean="0">
                          <a:solidFill>
                            <a:schemeClr val="lt1"/>
                          </a:solidFill>
                          <a:latin typeface="Calibri Light" pitchFamily="34" charset="0"/>
                          <a:ea typeface="+mn-ea"/>
                          <a:cs typeface="Calibri Light" pitchFamily="34" charset="0"/>
                        </a:rPr>
                        <a:t>Info days for student enrolment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Info days organized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WP6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Dissemination and exploitation</a:t>
            </a:r>
            <a:endParaRPr lang="en-US" sz="2800"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153400" cy="3749890"/>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6.4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Roundtables with non-academic sector</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Roundtables organized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6.5</a:t>
                      </a:r>
                      <a:r>
                        <a:rPr lang="en-GB" sz="1800" b="1" kern="1200" dirty="0" smtClean="0">
                          <a:solidFill>
                            <a:schemeClr val="lt1"/>
                          </a:solidFill>
                          <a:latin typeface="Calibri Light" pitchFamily="34" charset="0"/>
                          <a:ea typeface="+mn-ea"/>
                          <a:cs typeface="Calibri Light" pitchFamily="34" charset="0"/>
                        </a:rPr>
                        <a:t> Winter/summer schools </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Winter/summer schools </a:t>
                      </a:r>
                      <a:r>
                        <a:rPr lang="en-GB" sz="1600" kern="1200" dirty="0" err="1" smtClean="0">
                          <a:solidFill>
                            <a:schemeClr val="tx1"/>
                          </a:solidFill>
                          <a:latin typeface="Calibri Light" pitchFamily="34" charset="0"/>
                          <a:ea typeface="+mn-ea"/>
                          <a:cs typeface="Calibri Light" pitchFamily="34" charset="0"/>
                        </a:rPr>
                        <a:t>organi</a:t>
                      </a:r>
                      <a:r>
                        <a:rPr lang="sr-Latn-RS" sz="1600" kern="1200" dirty="0" smtClean="0">
                          <a:solidFill>
                            <a:schemeClr val="tx1"/>
                          </a:solidFill>
                          <a:latin typeface="Calibri Light" pitchFamily="34" charset="0"/>
                          <a:ea typeface="+mn-ea"/>
                          <a:cs typeface="Calibri Light" pitchFamily="34" charset="0"/>
                        </a:rPr>
                        <a:t>z</a:t>
                      </a:r>
                      <a:r>
                        <a:rPr lang="en-GB" sz="1600" kern="1200" dirty="0" err="1" smtClean="0">
                          <a:solidFill>
                            <a:schemeClr val="tx1"/>
                          </a:solidFill>
                          <a:latin typeface="Calibri Light" pitchFamily="34" charset="0"/>
                          <a:ea typeface="+mn-ea"/>
                          <a:cs typeface="Calibri Light" pitchFamily="34" charset="0"/>
                        </a:rPr>
                        <a:t>ed</a:t>
                      </a:r>
                      <a:r>
                        <a:rPr lang="en-GB"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09</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6.6 </a:t>
                      </a:r>
                      <a:r>
                        <a:rPr lang="en-GB" sz="1800" b="1" kern="1200" dirty="0" smtClean="0">
                          <a:solidFill>
                            <a:schemeClr val="lt1"/>
                          </a:solidFill>
                          <a:latin typeface="Calibri Light" pitchFamily="34" charset="0"/>
                          <a:ea typeface="+mn-ea"/>
                          <a:cs typeface="Calibri Light" pitchFamily="34" charset="0"/>
                        </a:rPr>
                        <a:t>Symposium for promoting WRM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organized symposium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08</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381000" y="1905000"/>
          <a:ext cx="8382000" cy="3258378"/>
        </p:xfrm>
        <a:graphic>
          <a:graphicData uri="http://schemas.openxmlformats.org/drawingml/2006/table">
            <a:tbl>
              <a:tblPr firstRow="1" bandRow="1">
                <a:tableStyleId>{5C22544A-7EE6-4342-B048-85BDC9FD1C3A}</a:tableStyleId>
              </a:tblPr>
              <a:tblGrid>
                <a:gridCol w="6905363"/>
                <a:gridCol w="1476637"/>
              </a:tblGrid>
              <a:tr h="42406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7.1</a:t>
                      </a:r>
                      <a:r>
                        <a:rPr lang="en-GB" sz="1800" b="1" dirty="0" smtClean="0">
                          <a:latin typeface="Calibri Light" pitchFamily="34" charset="0"/>
                          <a:cs typeface="Calibri Light" pitchFamily="34" charset="0"/>
                        </a:rPr>
                        <a:t> Kick-off meeting </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8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solidFill>
                            <a:schemeClr val="tx1"/>
                          </a:solidFill>
                          <a:latin typeface="Calibri Light" pitchFamily="34" charset="0"/>
                          <a:cs typeface="Calibri Light" pitchFamily="34" charset="0"/>
                        </a:rPr>
                        <a:t>Minutes of the meeting</a:t>
                      </a:r>
                      <a:r>
                        <a:rPr lang="sr-Latn-RS" sz="1600" noProof="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Nis – 20-21 December 2018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50887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7.2</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Brussels kick-off meeting</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380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UNSA</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Brussels – 28-29 January 2019</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928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7.3 </a:t>
                      </a:r>
                      <a:r>
                        <a:rPr lang="en-GB" sz="1800" b="1" dirty="0" smtClean="0">
                          <a:solidFill>
                            <a:schemeClr val="bg1"/>
                          </a:solidFill>
                          <a:latin typeface="Calibri Light" pitchFamily="34" charset="0"/>
                          <a:cs typeface="Calibri Light" pitchFamily="34" charset="0"/>
                        </a:rPr>
                        <a:t>Development of </a:t>
                      </a:r>
                      <a:r>
                        <a:rPr lang="sr-Latn-RS" sz="1800" b="1" dirty="0" smtClean="0">
                          <a:solidFill>
                            <a:schemeClr val="bg1"/>
                          </a:solidFill>
                          <a:latin typeface="Calibri Light" pitchFamily="34" charset="0"/>
                          <a:cs typeface="Calibri Light" pitchFamily="34" charset="0"/>
                        </a:rPr>
                        <a:t>P</a:t>
                      </a:r>
                      <a:r>
                        <a:rPr lang="en-GB" sz="1800" b="1" dirty="0" err="1" smtClean="0">
                          <a:solidFill>
                            <a:schemeClr val="bg1"/>
                          </a:solidFill>
                          <a:latin typeface="Calibri Light" pitchFamily="34" charset="0"/>
                          <a:cs typeface="Calibri Light" pitchFamily="34" charset="0"/>
                        </a:rPr>
                        <a:t>roject</a:t>
                      </a:r>
                      <a:r>
                        <a:rPr lang="en-GB" sz="1800" b="1" dirty="0" smtClean="0">
                          <a:solidFill>
                            <a:schemeClr val="bg1"/>
                          </a:solidFill>
                          <a:latin typeface="Calibri Light" pitchFamily="34" charset="0"/>
                          <a:cs typeface="Calibri Light" pitchFamily="34" charset="0"/>
                        </a:rPr>
                        <a:t> management </a:t>
                      </a:r>
                      <a:r>
                        <a:rPr lang="sr-Latn-RS" sz="1800" b="1" baseline="0" dirty="0" smtClean="0">
                          <a:solidFill>
                            <a:schemeClr val="bg1"/>
                          </a:solidFill>
                          <a:latin typeface="Calibri Light" pitchFamily="34" charset="0"/>
                          <a:cs typeface="Calibri Light" pitchFamily="34" charset="0"/>
                        </a:rPr>
                        <a:t> guide</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44577">
                <a:tc>
                  <a:txBody>
                    <a:bodyPr/>
                    <a:lstStyle/>
                    <a:p>
                      <a:r>
                        <a:rPr lang="sr-Latn-RS" sz="1600" dirty="0" smtClean="0">
                          <a:solidFill>
                            <a:schemeClr val="tx1"/>
                          </a:solidFill>
                          <a:latin typeface="Calibri Light" pitchFamily="34" charset="0"/>
                          <a:cs typeface="Calibri Light" pitchFamily="34" charset="0"/>
                        </a:rPr>
                        <a:t>Project management guide (v04) </a:t>
                      </a:r>
                      <a:r>
                        <a:rPr lang="en-US" sz="1600" dirty="0" smtClean="0">
                          <a:solidFill>
                            <a:schemeClr val="tx1"/>
                          </a:solidFill>
                          <a:latin typeface="Calibri Light" pitchFamily="34" charset="0"/>
                          <a:cs typeface="Calibri Light" pitchFamily="34" charset="0"/>
                        </a:rPr>
                        <a:t>created</a:t>
                      </a:r>
                      <a:r>
                        <a:rPr lang="sr-Latn-RS" sz="160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bl>
          </a:graphicData>
        </a:graphic>
      </p:graphicFrame>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WP7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sr-Latn-RS" sz="2800" dirty="0" smtClean="0">
                <a:solidFill>
                  <a:schemeClr val="tx2">
                    <a:lumMod val="60000"/>
                    <a:lumOff val="40000"/>
                  </a:schemeClr>
                </a:solidFill>
                <a:latin typeface="Calibri Light" pitchFamily="34" charset="0"/>
                <a:cs typeface="Calibri Light" pitchFamily="34" charset="0"/>
              </a:rPr>
              <a:t>Project management</a:t>
            </a:r>
            <a:endParaRPr lang="en-US" sz="28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381000" y="1905000"/>
          <a:ext cx="8382000" cy="4138519"/>
        </p:xfrm>
        <a:graphic>
          <a:graphicData uri="http://schemas.openxmlformats.org/drawingml/2006/table">
            <a:tbl>
              <a:tblPr firstRow="1" bandRow="1">
                <a:tableStyleId>{5C22544A-7EE6-4342-B048-85BDC9FD1C3A}</a:tableStyleId>
              </a:tblPr>
              <a:tblGrid>
                <a:gridCol w="6905363"/>
                <a:gridCol w="1476637"/>
              </a:tblGrid>
              <a:tr h="42406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7.4</a:t>
                      </a:r>
                      <a:r>
                        <a:rPr lang="en-GB" sz="1800" b="1" dirty="0" smtClean="0">
                          <a:solidFill>
                            <a:schemeClr val="bg1"/>
                          </a:solidFill>
                          <a:latin typeface="Calibri Light" pitchFamily="34" charset="0"/>
                          <a:cs typeface="Calibri Light" pitchFamily="34" charset="0"/>
                        </a:rPr>
                        <a:t> Regular Steering Committee </a:t>
                      </a:r>
                      <a:r>
                        <a:rPr lang="sr-Latn-RS" sz="1800" b="1" dirty="0" smtClean="0">
                          <a:solidFill>
                            <a:schemeClr val="bg1"/>
                          </a:solidFill>
                          <a:latin typeface="Calibri Light" pitchFamily="34" charset="0"/>
                          <a:cs typeface="Calibri Light" pitchFamily="34" charset="0"/>
                        </a:rPr>
                        <a:t>&amp;</a:t>
                      </a:r>
                      <a:r>
                        <a:rPr lang="en-GB" sz="1800" b="1" dirty="0" smtClean="0">
                          <a:solidFill>
                            <a:schemeClr val="bg1"/>
                          </a:solidFill>
                          <a:latin typeface="Calibri Light" pitchFamily="34" charset="0"/>
                          <a:cs typeface="Calibri Light" pitchFamily="34" charset="0"/>
                        </a:rPr>
                        <a:t> Project Management meetings</a:t>
                      </a:r>
                      <a:endParaRPr lang="en-US" sz="1800" b="1" kern="1200" dirty="0" smtClean="0">
                        <a:solidFill>
                          <a:schemeClr val="bg1"/>
                        </a:solidFill>
                        <a:latin typeface="Calibri Light" pitchFamily="34" charset="0"/>
                        <a:ea typeface="+mn-ea"/>
                        <a:cs typeface="Calibri Light" pitchFamily="34" charset="0"/>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608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First: 08/09May 2019, Vienna, </a:t>
                      </a:r>
                      <a:r>
                        <a:rPr lang="sr-Latn-RS" sz="1600" kern="1200" baseline="0" noProof="0" dirty="0" smtClean="0">
                          <a:solidFill>
                            <a:srgbClr val="0070C0"/>
                          </a:solidFill>
                          <a:latin typeface="Calibri Light" pitchFamily="34" charset="0"/>
                          <a:ea typeface="+mn-ea"/>
                          <a:cs typeface="Calibri Light" pitchFamily="34" charset="0"/>
                        </a:rPr>
                        <a:t>Second: 19/20 September 2019, Rijeka, </a:t>
                      </a:r>
                      <a:r>
                        <a:rPr lang="sr-Latn-RS" sz="1600" baseline="0" noProof="0" dirty="0" smtClean="0">
                          <a:solidFill>
                            <a:srgbClr val="00B050"/>
                          </a:solidFill>
                          <a:latin typeface="Calibri Light" pitchFamily="34" charset="0"/>
                          <a:cs typeface="Calibri Light" pitchFamily="34" charset="0"/>
                        </a:rPr>
                        <a:t>Third: 23/24 April 2020, Sofia </a:t>
                      </a:r>
                      <a:r>
                        <a:rPr lang="sr-Latn-RS" sz="1600" baseline="0" noProof="0" dirty="0" smtClean="0">
                          <a:solidFill>
                            <a:srgbClr val="00B050"/>
                          </a:solidFill>
                          <a:latin typeface="Calibri Light" pitchFamily="34" charset="0"/>
                          <a:cs typeface="Calibri Light" pitchFamily="34" charset="0"/>
                        </a:rPr>
                        <a:t>?</a:t>
                      </a:r>
                      <a:endParaRPr lang="en-US" sz="1600" dirty="0" smtClean="0">
                        <a:solidFill>
                          <a:srgbClr val="00B05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50887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7.5 </a:t>
                      </a:r>
                      <a:r>
                        <a:rPr lang="en-GB" sz="1800" b="1" kern="1200" dirty="0" smtClean="0">
                          <a:solidFill>
                            <a:schemeClr val="bg1"/>
                          </a:solidFill>
                          <a:latin typeface="Calibri Light" pitchFamily="34" charset="0"/>
                          <a:ea typeface="+mn-ea"/>
                          <a:cs typeface="Calibri Light" pitchFamily="34" charset="0"/>
                        </a:rPr>
                        <a:t>Day-to-day coordination of project activities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endParaRPr lang="en-US" dirty="0"/>
                    </a:p>
                  </a:txBody>
                  <a:tcPr>
                    <a:solidFill>
                      <a:schemeClr val="accent1"/>
                    </a:solidFill>
                  </a:tcPr>
                </a:tc>
              </a:tr>
              <a:tr h="380667">
                <a:tc>
                  <a:txBody>
                    <a:bodyPr/>
                    <a:lstStyle/>
                    <a:p>
                      <a:r>
                        <a:rPr lang="en-US" sz="1600" kern="1200" dirty="0" smtClean="0">
                          <a:solidFill>
                            <a:schemeClr val="tx1"/>
                          </a:solidFill>
                          <a:latin typeface="Calibri Light" pitchFamily="34" charset="0"/>
                          <a:ea typeface="+mn-ea"/>
                          <a:cs typeface="Calibri Light" pitchFamily="34" charset="0"/>
                        </a:rPr>
                        <a:t>Project correspondence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r>
                        <a:rPr lang="sr-Latn-RS" sz="1600" kern="1200" baseline="0" noProof="0" smtClean="0">
                          <a:solidFill>
                            <a:srgbClr val="0070C0"/>
                          </a:solidFill>
                          <a:latin typeface="Calibri Light" pitchFamily="34" charset="0"/>
                          <a:ea typeface="+mn-ea"/>
                          <a:cs typeface="Calibri Light" pitchFamily="34" charset="0"/>
                        </a:rPr>
                        <a:t>13 Partnership Agreements signed and sent to the EACEA</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928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7.6</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Submission of interim and final reports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445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dirty="0" smtClean="0">
                          <a:solidFill>
                            <a:schemeClr val="tx1"/>
                          </a:solidFill>
                          <a:latin typeface="Calibri Light" pitchFamily="34" charset="0"/>
                          <a:cs typeface="Calibri Light" pitchFamily="34" charset="0"/>
                        </a:rPr>
                        <a:t>Interim and final reports written and submitted to EACEA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B050"/>
                          </a:solidFill>
                          <a:latin typeface="Calibri Light" pitchFamily="34" charset="0"/>
                          <a:cs typeface="Calibri Light" pitchFamily="34" charset="0"/>
                        </a:rPr>
                        <a:t>29 February </a:t>
                      </a:r>
                      <a:r>
                        <a:rPr lang="sr-Latn-RS" sz="1600" baseline="0" noProof="0" dirty="0" smtClean="0">
                          <a:solidFill>
                            <a:srgbClr val="00B050"/>
                          </a:solidFill>
                          <a:latin typeface="Calibri Light" pitchFamily="34" charset="0"/>
                          <a:cs typeface="Calibri Light" pitchFamily="34" charset="0"/>
                        </a:rPr>
                        <a:t>2020 </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txBody>
                  <a:tcPr/>
                </a:tc>
              </a:tr>
            </a:tbl>
          </a:graphicData>
        </a:graphic>
      </p:graphicFrame>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WP7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sr-Latn-RS" sz="2800" dirty="0" smtClean="0">
                <a:solidFill>
                  <a:schemeClr val="tx2">
                    <a:lumMod val="60000"/>
                    <a:lumOff val="40000"/>
                  </a:schemeClr>
                </a:solidFill>
                <a:latin typeface="Calibri Light" pitchFamily="34" charset="0"/>
                <a:cs typeface="Calibri Light" pitchFamily="34" charset="0"/>
              </a:rPr>
              <a:t>Project management</a:t>
            </a:r>
            <a:endParaRPr lang="en-US" sz="28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r>
              <a:rPr lang="sr-Latn-RS" sz="4000" dirty="0" smtClean="0">
                <a:solidFill>
                  <a:schemeClr val="tx2">
                    <a:lumMod val="60000"/>
                    <a:lumOff val="40000"/>
                  </a:schemeClr>
                </a:solidFill>
              </a:rPr>
              <a:t>Preventive field monitoring visit – </a:t>
            </a:r>
            <a:br>
              <a:rPr lang="sr-Latn-RS" sz="4000" dirty="0" smtClean="0">
                <a:solidFill>
                  <a:schemeClr val="tx2">
                    <a:lumMod val="60000"/>
                    <a:lumOff val="40000"/>
                  </a:schemeClr>
                </a:solidFill>
              </a:rPr>
            </a:br>
            <a:r>
              <a:rPr lang="sr-Latn-RS" sz="4000" dirty="0" smtClean="0">
                <a:solidFill>
                  <a:schemeClr val="tx2">
                    <a:lumMod val="60000"/>
                    <a:lumOff val="40000"/>
                  </a:schemeClr>
                </a:solidFill>
              </a:rPr>
              <a:t>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Agenda</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Attendance list</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Annex DE3 – Dissemination activity form</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Photos</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Presentations</a:t>
            </a:r>
            <a:endParaRPr lang="en-US" sz="26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Kosovska Mitrovica – 20 March 2019</a:t>
            </a:r>
          </a:p>
          <a:p>
            <a:pPr lvl="1" algn="just">
              <a:buFont typeface="Wingdings" pitchFamily="2" charset="2"/>
              <a:buChar char="v"/>
            </a:pPr>
            <a:r>
              <a:rPr lang="en-US" sz="2400" dirty="0" smtClean="0">
                <a:solidFill>
                  <a:schemeClr val="tx2">
                    <a:lumMod val="60000"/>
                    <a:lumOff val="40000"/>
                  </a:schemeClr>
                </a:solidFill>
                <a:latin typeface="Calibri Light" pitchFamily="34" charset="0"/>
                <a:cs typeface="Calibri Light" pitchFamily="34" charset="0"/>
              </a:rPr>
              <a:t>First financial </a:t>
            </a:r>
            <a:r>
              <a:rPr lang="en-US" sz="2400" dirty="0" err="1" smtClean="0">
                <a:solidFill>
                  <a:schemeClr val="tx2">
                    <a:lumMod val="60000"/>
                    <a:lumOff val="40000"/>
                  </a:schemeClr>
                </a:solidFill>
                <a:latin typeface="Calibri Light" pitchFamily="34" charset="0"/>
                <a:cs typeface="Calibri Light" pitchFamily="34" charset="0"/>
              </a:rPr>
              <a:t>instalment</a:t>
            </a:r>
            <a:r>
              <a:rPr lang="en-US" sz="2400" dirty="0" smtClean="0">
                <a:solidFill>
                  <a:schemeClr val="tx2">
                    <a:lumMod val="60000"/>
                    <a:lumOff val="40000"/>
                  </a:schemeClr>
                </a:solidFill>
                <a:latin typeface="Calibri Light" pitchFamily="34" charset="0"/>
                <a:cs typeface="Calibri Light" pitchFamily="34" charset="0"/>
              </a:rPr>
              <a:t> to the Technical College of Applied Sciences should be transferred as soon as possible by the project coordinator</a:t>
            </a:r>
          </a:p>
          <a:p>
            <a:pPr lvl="1" algn="just"/>
            <a:endParaRPr lang="en-U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en-US" sz="2400" dirty="0" smtClean="0">
                <a:solidFill>
                  <a:schemeClr val="tx2">
                    <a:lumMod val="60000"/>
                    <a:lumOff val="40000"/>
                  </a:schemeClr>
                </a:solidFill>
                <a:latin typeface="Calibri Light" pitchFamily="34" charset="0"/>
                <a:cs typeface="Calibri Light" pitchFamily="34" charset="0"/>
              </a:rPr>
              <a:t>Project coordinator is advised to make additional efforts to assure that all project partners purchase relevant project equipment</a:t>
            </a:r>
          </a:p>
          <a:p>
            <a:pPr lvl="1" algn="just"/>
            <a:endParaRPr lang="en-U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en-US" sz="2400" dirty="0" smtClean="0">
                <a:solidFill>
                  <a:srgbClr val="00B050"/>
                </a:solidFill>
                <a:latin typeface="Calibri Light" pitchFamily="34" charset="0"/>
                <a:cs typeface="Calibri Light" pitchFamily="34" charset="0"/>
              </a:rPr>
              <a:t>Once relevant equipment is bought and installed, all HEIs have to produce equipment inventory list, which should be available for the next FM visits.</a:t>
            </a:r>
          </a:p>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Podgorica – 15 May 2019</a:t>
            </a:r>
            <a:endParaRPr lang="en-US" sz="2800" b="1"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Podgorica – 15 April 2019</a:t>
            </a:r>
          </a:p>
          <a:p>
            <a:pPr lvl="1" algn="just">
              <a:buFont typeface="Wingdings" pitchFamily="2" charset="2"/>
              <a:buChar char="v"/>
            </a:pPr>
            <a:r>
              <a:rPr lang="en-US" sz="2400" dirty="0" smtClean="0">
                <a:solidFill>
                  <a:schemeClr val="tx2">
                    <a:lumMod val="60000"/>
                    <a:lumOff val="40000"/>
                  </a:schemeClr>
                </a:solidFill>
                <a:latin typeface="Calibri Light" pitchFamily="34" charset="0"/>
                <a:cs typeface="Calibri Light" pitchFamily="34" charset="0"/>
              </a:rPr>
              <a:t>Taking into account relevance of the topic not only for HE sector, but for overall</a:t>
            </a:r>
            <a:r>
              <a:rPr lang="sr-Latn-RS" sz="2400" dirty="0" smtClean="0">
                <a:solidFill>
                  <a:schemeClr val="tx2">
                    <a:lumMod val="60000"/>
                    <a:lumOff val="40000"/>
                  </a:schemeClr>
                </a:solidFill>
                <a:latin typeface="Calibri Light" pitchFamily="34" charset="0"/>
                <a:cs typeface="Calibri Light" pitchFamily="34" charset="0"/>
              </a:rPr>
              <a:t> M</a:t>
            </a:r>
            <a:r>
              <a:rPr lang="en-US" sz="2400" dirty="0" err="1" smtClean="0">
                <a:solidFill>
                  <a:schemeClr val="tx2">
                    <a:lumMod val="60000"/>
                    <a:lumOff val="40000"/>
                  </a:schemeClr>
                </a:solidFill>
                <a:latin typeface="Calibri Light" pitchFamily="34" charset="0"/>
                <a:cs typeface="Calibri Light" pitchFamily="34" charset="0"/>
              </a:rPr>
              <a:t>ontenegrin</a:t>
            </a:r>
            <a:r>
              <a:rPr lang="en-US" sz="2400" dirty="0" smtClean="0">
                <a:solidFill>
                  <a:schemeClr val="tx2">
                    <a:lumMod val="60000"/>
                    <a:lumOff val="40000"/>
                  </a:schemeClr>
                </a:solidFill>
                <a:latin typeface="Calibri Light" pitchFamily="34" charset="0"/>
                <a:cs typeface="Calibri Light" pitchFamily="34" charset="0"/>
              </a:rPr>
              <a:t> EU accession route, the project related activities, especially discussions</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on the content of the new </a:t>
            </a:r>
            <a:r>
              <a:rPr lang="en-US" sz="2400" dirty="0" err="1" smtClean="0">
                <a:solidFill>
                  <a:schemeClr val="tx2">
                    <a:lumMod val="60000"/>
                    <a:lumOff val="40000"/>
                  </a:schemeClr>
                </a:solidFill>
                <a:latin typeface="Calibri Light" pitchFamily="34" charset="0"/>
                <a:cs typeface="Calibri Light" pitchFamily="34" charset="0"/>
              </a:rPr>
              <a:t>programme</a:t>
            </a:r>
            <a:r>
              <a:rPr lang="en-US" sz="2400" dirty="0" smtClean="0">
                <a:solidFill>
                  <a:schemeClr val="tx2">
                    <a:lumMod val="60000"/>
                    <a:lumOff val="40000"/>
                  </a:schemeClr>
                </a:solidFill>
                <a:latin typeface="Calibri Light" pitchFamily="34" charset="0"/>
                <a:cs typeface="Calibri Light" pitchFamily="34" charset="0"/>
              </a:rPr>
              <a:t> should include representatives of all relevant</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stakeholders, notwithstanding their official presence as partners in the consortium</a:t>
            </a:r>
          </a:p>
          <a:p>
            <a:pPr lvl="1" algn="just">
              <a:buFont typeface="Wingdings" pitchFamily="2" charset="2"/>
              <a:buChar char="v"/>
            </a:pPr>
            <a:r>
              <a:rPr lang="en-US" sz="2400" dirty="0" smtClean="0">
                <a:solidFill>
                  <a:schemeClr val="tx2">
                    <a:lumMod val="60000"/>
                    <a:lumOff val="40000"/>
                  </a:schemeClr>
                </a:solidFill>
                <a:latin typeface="Calibri Light" pitchFamily="34" charset="0"/>
                <a:cs typeface="Calibri Light" pitchFamily="34" charset="0"/>
              </a:rPr>
              <a:t>Purchase of equipment should be made as soon as possible, at the beginning of the</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project, to allow usage of equipment during the project lifetime</a:t>
            </a:r>
            <a:endParaRPr lang="sr-Latn-R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VAT procedure should be resolved as soon as possible</a:t>
            </a: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An associated partner in the field of business sector “</a:t>
            </a:r>
            <a:r>
              <a:rPr lang="en-US" sz="2400" dirty="0" err="1" smtClean="0">
                <a:solidFill>
                  <a:schemeClr val="tx2">
                    <a:lumMod val="60000"/>
                    <a:lumOff val="40000"/>
                  </a:schemeClr>
                </a:solidFill>
                <a:latin typeface="Calibri Light" pitchFamily="34" charset="0"/>
                <a:cs typeface="Calibri Light" pitchFamily="34" charset="0"/>
              </a:rPr>
              <a:t>Regionalni</a:t>
            </a:r>
            <a:r>
              <a:rPr lang="en-US" sz="2400" dirty="0" smtClean="0">
                <a:solidFill>
                  <a:schemeClr val="tx2">
                    <a:lumMod val="60000"/>
                    <a:lumOff val="40000"/>
                  </a:schemeClr>
                </a:solidFill>
                <a:latin typeface="Calibri Light" pitchFamily="34" charset="0"/>
                <a:cs typeface="Calibri Light" pitchFamily="34" charset="0"/>
              </a:rPr>
              <a:t> </a:t>
            </a:r>
            <a:r>
              <a:rPr lang="en-US" sz="2400" dirty="0" err="1" smtClean="0">
                <a:solidFill>
                  <a:schemeClr val="tx2">
                    <a:lumMod val="60000"/>
                    <a:lumOff val="40000"/>
                  </a:schemeClr>
                </a:solidFill>
                <a:latin typeface="Calibri Light" pitchFamily="34" charset="0"/>
                <a:cs typeface="Calibri Light" pitchFamily="34" charset="0"/>
              </a:rPr>
              <a:t>vodovod-crnogorsko</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err="1" smtClean="0">
                <a:solidFill>
                  <a:schemeClr val="tx2">
                    <a:lumMod val="60000"/>
                    <a:lumOff val="40000"/>
                  </a:schemeClr>
                </a:solidFill>
                <a:latin typeface="Calibri Light" pitchFamily="34" charset="0"/>
                <a:cs typeface="Calibri Light" pitchFamily="34" charset="0"/>
              </a:rPr>
              <a:t>primorje</a:t>
            </a:r>
            <a:r>
              <a:rPr lang="en-US" sz="2400" dirty="0" smtClean="0">
                <a:solidFill>
                  <a:schemeClr val="tx2">
                    <a:lumMod val="60000"/>
                    <a:lumOff val="40000"/>
                  </a:schemeClr>
                </a:solidFill>
                <a:latin typeface="Calibri Light" pitchFamily="34" charset="0"/>
                <a:cs typeface="Calibri Light" pitchFamily="34" charset="0"/>
              </a:rPr>
              <a:t> (</a:t>
            </a:r>
            <a:r>
              <a:rPr lang="en-US" sz="2400" dirty="0" err="1" smtClean="0">
                <a:solidFill>
                  <a:schemeClr val="tx2">
                    <a:lumMod val="60000"/>
                    <a:lumOff val="40000"/>
                  </a:schemeClr>
                </a:solidFill>
                <a:latin typeface="Calibri Light" pitchFamily="34" charset="0"/>
                <a:cs typeface="Calibri Light" pitchFamily="34" charset="0"/>
              </a:rPr>
              <a:t>Budva</a:t>
            </a:r>
            <a:r>
              <a:rPr lang="en-US" sz="2400" dirty="0" smtClean="0">
                <a:solidFill>
                  <a:schemeClr val="tx2">
                    <a:lumMod val="60000"/>
                    <a:lumOff val="40000"/>
                  </a:schemeClr>
                </a:solidFill>
                <a:latin typeface="Calibri Light" pitchFamily="34" charset="0"/>
                <a:cs typeface="Calibri Light" pitchFamily="34" charset="0"/>
              </a:rPr>
              <a:t>)” should be involved in further activities in order to ensure successful</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continuation of the project activities and the sustainability of the project results, and</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its representative presence next time would be highly appreciated </a:t>
            </a:r>
            <a:endParaRPr lang="sr-Latn-R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Taking into account that the project foresees also developing LLL courses for</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professionals, and aims at higher employability rate for graduate students, business</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sector representatives should be involved more in the period to come </a:t>
            </a:r>
            <a:endParaRPr lang="sr-Latn-R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Active role of students is expected in the future phases of the project</a:t>
            </a: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Dissemination of the project should start immediately; various dissemination tools</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should be used, especially in terms of attracting potential future students, as well as</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those from the business sector, in need for some upgraded knowledge in the field</a:t>
            </a:r>
            <a:endParaRPr lang="sr-Latn-R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Given the regional framework of the project, partners should consider idea of creating</a:t>
            </a:r>
            <a:r>
              <a:rPr lang="sr-Latn-RS" sz="2400" dirty="0" smtClean="0">
                <a:solidFill>
                  <a:schemeClr val="tx2">
                    <a:lumMod val="60000"/>
                    <a:lumOff val="40000"/>
                  </a:schemeClr>
                </a:solidFill>
                <a:latin typeface="Calibri Light" pitchFamily="34" charset="0"/>
                <a:cs typeface="Calibri Light" pitchFamily="34" charset="0"/>
              </a:rPr>
              <a:t> </a:t>
            </a:r>
            <a:r>
              <a:rPr lang="en-US" sz="2400" dirty="0" smtClean="0">
                <a:solidFill>
                  <a:schemeClr val="tx2">
                    <a:lumMod val="60000"/>
                    <a:lumOff val="40000"/>
                  </a:schemeClr>
                </a:solidFill>
                <a:latin typeface="Calibri Light" pitchFamily="34" charset="0"/>
                <a:cs typeface="Calibri Light" pitchFamily="34" charset="0"/>
              </a:rPr>
              <a:t>some joint </a:t>
            </a:r>
            <a:r>
              <a:rPr lang="en-US" sz="2400" dirty="0" err="1" smtClean="0">
                <a:solidFill>
                  <a:schemeClr val="tx2">
                    <a:lumMod val="60000"/>
                    <a:lumOff val="40000"/>
                  </a:schemeClr>
                </a:solidFill>
                <a:latin typeface="Calibri Light" pitchFamily="34" charset="0"/>
                <a:cs typeface="Calibri Light" pitchFamily="34" charset="0"/>
              </a:rPr>
              <a:t>programme</a:t>
            </a:r>
            <a:r>
              <a:rPr lang="en-US" sz="2400" dirty="0" smtClean="0">
                <a:solidFill>
                  <a:schemeClr val="tx2">
                    <a:lumMod val="60000"/>
                    <a:lumOff val="40000"/>
                  </a:schemeClr>
                </a:solidFill>
                <a:latin typeface="Calibri Light" pitchFamily="34" charset="0"/>
                <a:cs typeface="Calibri Light" pitchFamily="34" charset="0"/>
              </a:rPr>
              <a:t> in the future</a:t>
            </a: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endParaRPr lang="sr-Latn-RS" sz="2800" b="1"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Sarajevo</a:t>
            </a:r>
            <a:endParaRPr lang="en-US" sz="2800" b="1"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WP1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Analysis of water resources management in the Western Balkan region</a:t>
            </a:r>
            <a:r>
              <a:rPr lang="sr-Latn-RS" sz="2800" dirty="0" smtClean="0">
                <a:solidFill>
                  <a:schemeClr val="tx2">
                    <a:lumMod val="60000"/>
                    <a:lumOff val="40000"/>
                  </a:schemeClr>
                </a:solidFill>
                <a:latin typeface="Calibri Light" pitchFamily="34" charset="0"/>
                <a:cs typeface="Calibri Light" pitchFamily="34" charset="0"/>
              </a:rPr>
              <a:t> </a:t>
            </a:r>
            <a:r>
              <a:rPr lang="sr-Latn-RS" sz="2800" b="1" dirty="0" smtClean="0">
                <a:solidFill>
                  <a:srgbClr val="00B050"/>
                </a:solidFill>
                <a:latin typeface="Calibri Light" pitchFamily="34" charset="0"/>
                <a:cs typeface="Calibri Light" pitchFamily="34" charset="0"/>
              </a:rPr>
              <a:t>COMPLETED</a:t>
            </a:r>
            <a:endParaRPr lang="en-US" sz="2800" b="1" dirty="0" smtClean="0">
              <a:solidFill>
                <a:srgbClr val="00B050"/>
              </a:solidFill>
              <a:latin typeface="Calibri Light" pitchFamily="34" charset="0"/>
              <a:cs typeface="Calibri Light" pitchFamily="34" charset="0"/>
            </a:endParaRPr>
          </a:p>
          <a:p>
            <a:pPr marL="342900" lvl="0" indent="-342900" algn="ctr">
              <a:spcBef>
                <a:spcPct val="20000"/>
              </a:spcBef>
              <a:defRPr/>
            </a:pP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7994316" cy="3475570"/>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1.1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Identification of WB regional issues related to WRM</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WB regional issues related to WRM created </a:t>
                      </a:r>
                      <a:r>
                        <a:rPr lang="sr-Latn-RS" sz="1600" kern="1200" noProof="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WBC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1.2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Analyse of EU innovations in water policy and EU recommendations and legislation in water sector </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EU water policies and innovation and EU recommendations and legislation in water sector created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BOKU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EU partners’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1.3 </a:t>
                      </a:r>
                      <a:r>
                        <a:rPr lang="en-GB" sz="1800" b="1" kern="1200" dirty="0" smtClean="0">
                          <a:solidFill>
                            <a:schemeClr val="lt1"/>
                          </a:solidFill>
                          <a:latin typeface="Calibri Light" pitchFamily="34" charset="0"/>
                          <a:ea typeface="+mn-ea"/>
                          <a:cs typeface="Calibri Light" pitchFamily="34" charset="0"/>
                        </a:rPr>
                        <a:t>Analyse of existing curricula related to WRM in both EU and WB partner countries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master curricula related to WRM in EU and WB partner countries created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5</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First risk</a:t>
            </a:r>
            <a:endParaRPr lang="en-US" sz="40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304800" y="1371600"/>
          <a:ext cx="8458200" cy="4838922"/>
        </p:xfrm>
        <a:graphic>
          <a:graphicData uri="http://schemas.openxmlformats.org/drawingml/2006/table">
            <a:tbl>
              <a:tblPr/>
              <a:tblGrid>
                <a:gridCol w="2819400"/>
                <a:gridCol w="2819400"/>
                <a:gridCol w="2819400"/>
              </a:tblGrid>
              <a:tr h="715143">
                <a:tc>
                  <a:txBody>
                    <a:bodyPr/>
                    <a:lstStyle/>
                    <a:p>
                      <a:pPr>
                        <a:lnSpc>
                          <a:spcPct val="107000"/>
                        </a:lnSpc>
                        <a:spcAft>
                          <a:spcPts val="0"/>
                        </a:spcAft>
                      </a:pPr>
                      <a:r>
                        <a:rPr lang="en-GB" sz="1800" b="1" dirty="0">
                          <a:solidFill>
                            <a:srgbClr val="000000"/>
                          </a:solidFill>
                          <a:latin typeface="Calibri Light" pitchFamily="34" charset="0"/>
                          <a:ea typeface="Calibri"/>
                          <a:cs typeface="Calibri Light" pitchFamily="34" charset="0"/>
                        </a:rPr>
                        <a:t>Risk title</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r>
                        <a:rPr lang="en-GB" sz="1800">
                          <a:solidFill>
                            <a:srgbClr val="000000"/>
                          </a:solidFill>
                          <a:latin typeface="Calibri Light" pitchFamily="34" charset="0"/>
                          <a:ea typeface="Calibri"/>
                          <a:cs typeface="Calibri Light" pitchFamily="34" charset="0"/>
                        </a:rPr>
                        <a:t>Purchasing of literature, software and laboratory equipment, installation and activation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311017">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Description of risk</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Probability</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(unlikely, </a:t>
                      </a:r>
                      <a:r>
                        <a:rPr lang="en-GB" sz="1800" b="1">
                          <a:solidFill>
                            <a:srgbClr val="000000"/>
                          </a:solidFill>
                          <a:latin typeface="Calibri Light" pitchFamily="34" charset="0"/>
                          <a:ea typeface="Calibri"/>
                          <a:cs typeface="Calibri Light" pitchFamily="34" charset="0"/>
                        </a:rPr>
                        <a:t>likely</a:t>
                      </a:r>
                      <a:r>
                        <a:rPr lang="en-GB" sz="1800">
                          <a:solidFill>
                            <a:srgbClr val="000000"/>
                          </a:solidFill>
                          <a:latin typeface="Calibri Light" pitchFamily="34" charset="0"/>
                          <a:ea typeface="Calibri"/>
                          <a:cs typeface="Calibri Light" pitchFamily="34" charset="0"/>
                        </a:rPr>
                        <a:t>, most likely)</a:t>
                      </a:r>
                      <a:endParaRPr lang="en-US" sz="1800">
                        <a:latin typeface="Calibri Light" pitchFamily="34" charset="0"/>
                        <a:ea typeface="Calibri"/>
                        <a:cs typeface="Calibri Light" pitchFamily="34" charset="0"/>
                      </a:endParaRPr>
                    </a:p>
                    <a:p>
                      <a:pPr>
                        <a:lnSpc>
                          <a:spcPct val="107000"/>
                        </a:lnSpc>
                        <a:spcAft>
                          <a:spcPts val="0"/>
                        </a:spcAft>
                      </a:pPr>
                      <a:r>
                        <a:rPr lang="en-GB" sz="1800" b="1">
                          <a:solidFill>
                            <a:srgbClr val="000000"/>
                          </a:solidFill>
                          <a:latin typeface="Calibri Light" pitchFamily="34" charset="0"/>
                          <a:ea typeface="Calibri"/>
                          <a:cs typeface="Calibri Light" pitchFamily="34" charset="0"/>
                        </a:rPr>
                        <a:t>Impact</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(low, medium, </a:t>
                      </a:r>
                      <a:r>
                        <a:rPr lang="en-GB" sz="1800" b="1">
                          <a:solidFill>
                            <a:srgbClr val="000000"/>
                          </a:solidFill>
                          <a:latin typeface="Calibri Light" pitchFamily="34" charset="0"/>
                          <a:ea typeface="Calibri"/>
                          <a:cs typeface="Calibri Light" pitchFamily="34" charset="0"/>
                        </a:rPr>
                        <a:t>high</a:t>
                      </a:r>
                      <a:r>
                        <a:rPr lang="en-GB" sz="1800">
                          <a:solidFill>
                            <a:srgbClr val="000000"/>
                          </a:solidFill>
                          <a:latin typeface="Calibri Light" pitchFamily="34" charset="0"/>
                          <a:ea typeface="Calibri"/>
                          <a:cs typeface="Calibri Light" pitchFamily="34" charset="0"/>
                        </a:rPr>
                        <a:t>)</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kern="1200" dirty="0" smtClean="0">
                          <a:solidFill>
                            <a:schemeClr val="tx1"/>
                          </a:solidFill>
                          <a:latin typeface="+mn-lt"/>
                          <a:ea typeface="+mn-ea"/>
                          <a:cs typeface="+mn-cs"/>
                        </a:rPr>
                        <a:t>Realization of equipment purchasing - UNS</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3265">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Preventive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here what has to be taken into consideration to avoid that a risk occurs</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kern="1200" dirty="0" smtClean="0">
                          <a:solidFill>
                            <a:schemeClr val="tx1"/>
                          </a:solidFill>
                          <a:latin typeface="+mn-lt"/>
                          <a:ea typeface="+mn-ea"/>
                          <a:cs typeface="+mn-cs"/>
                        </a:rPr>
                        <a:t>Contact companies and UNS responsible person</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3265">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Corrective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what can be done to decrease the severity and what resources will be needed</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509">
                <a:tc>
                  <a:txBody>
                    <a:bodyPr/>
                    <a:lstStyle/>
                    <a:p>
                      <a:pPr>
                        <a:lnSpc>
                          <a:spcPct val="107000"/>
                        </a:lnSpc>
                        <a:spcAft>
                          <a:spcPts val="0"/>
                        </a:spcAft>
                      </a:pPr>
                      <a:r>
                        <a:rPr lang="en-GB" sz="1800" b="1" dirty="0">
                          <a:solidFill>
                            <a:srgbClr val="000000"/>
                          </a:solidFill>
                          <a:latin typeface="Calibri Light" pitchFamily="34" charset="0"/>
                          <a:ea typeface="Calibri"/>
                          <a:cs typeface="Calibri Light" pitchFamily="34" charset="0"/>
                        </a:rPr>
                        <a:t>Decision of SC, QAC and Project Coordinator</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Second risk</a:t>
            </a:r>
            <a:endParaRPr lang="en-US" sz="40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152400" y="1371601"/>
          <a:ext cx="8610600" cy="4948310"/>
        </p:xfrm>
        <a:graphic>
          <a:graphicData uri="http://schemas.openxmlformats.org/drawingml/2006/table">
            <a:tbl>
              <a:tblPr/>
              <a:tblGrid>
                <a:gridCol w="2870200"/>
                <a:gridCol w="2870200"/>
                <a:gridCol w="2870200"/>
              </a:tblGrid>
              <a:tr h="400072">
                <a:tc>
                  <a:txBody>
                    <a:bodyPr/>
                    <a:lstStyle/>
                    <a:p>
                      <a:pPr>
                        <a:lnSpc>
                          <a:spcPct val="107000"/>
                        </a:lnSpc>
                        <a:spcAft>
                          <a:spcPts val="0"/>
                        </a:spcAft>
                      </a:pPr>
                      <a:r>
                        <a:rPr lang="en-GB" sz="1800" b="1" dirty="0">
                          <a:solidFill>
                            <a:srgbClr val="000000"/>
                          </a:solidFill>
                          <a:latin typeface="Calibri Light" pitchFamily="34" charset="0"/>
                          <a:ea typeface="Calibri"/>
                          <a:cs typeface="Calibri Light" pitchFamily="34" charset="0"/>
                        </a:rPr>
                        <a:t>Risk title</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r>
                        <a:rPr lang="en-US" sz="1800" b="0" i="0" kern="1200" dirty="0" smtClean="0">
                          <a:solidFill>
                            <a:schemeClr val="tx1"/>
                          </a:solidFill>
                          <a:latin typeface="+mn-lt"/>
                          <a:ea typeface="+mn-ea"/>
                          <a:cs typeface="+mn-cs"/>
                        </a:rPr>
                        <a:t>Development of courses content and syllabi</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466841">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Description of risk</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Probability</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(unlikely, </a:t>
                      </a:r>
                      <a:r>
                        <a:rPr lang="en-GB" sz="1800" b="1">
                          <a:solidFill>
                            <a:srgbClr val="000000"/>
                          </a:solidFill>
                          <a:latin typeface="Calibri Light" pitchFamily="34" charset="0"/>
                          <a:ea typeface="Calibri"/>
                          <a:cs typeface="Calibri Light" pitchFamily="34" charset="0"/>
                        </a:rPr>
                        <a:t>likely</a:t>
                      </a:r>
                      <a:r>
                        <a:rPr lang="en-GB" sz="1800">
                          <a:solidFill>
                            <a:srgbClr val="000000"/>
                          </a:solidFill>
                          <a:latin typeface="Calibri Light" pitchFamily="34" charset="0"/>
                          <a:ea typeface="Calibri"/>
                          <a:cs typeface="Calibri Light" pitchFamily="34" charset="0"/>
                        </a:rPr>
                        <a:t>, most likely)</a:t>
                      </a:r>
                      <a:endParaRPr lang="en-US" sz="1800">
                        <a:latin typeface="Calibri Light" pitchFamily="34" charset="0"/>
                        <a:ea typeface="Calibri"/>
                        <a:cs typeface="Calibri Light" pitchFamily="34" charset="0"/>
                      </a:endParaRPr>
                    </a:p>
                    <a:p>
                      <a:pPr>
                        <a:lnSpc>
                          <a:spcPct val="107000"/>
                        </a:lnSpc>
                        <a:spcAft>
                          <a:spcPts val="0"/>
                        </a:spcAft>
                      </a:pPr>
                      <a:r>
                        <a:rPr lang="en-GB" sz="1800" b="1">
                          <a:solidFill>
                            <a:srgbClr val="000000"/>
                          </a:solidFill>
                          <a:latin typeface="Calibri Light" pitchFamily="34" charset="0"/>
                          <a:ea typeface="Calibri"/>
                          <a:cs typeface="Calibri Light" pitchFamily="34" charset="0"/>
                        </a:rPr>
                        <a:t>Impact</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(low, </a:t>
                      </a:r>
                      <a:r>
                        <a:rPr lang="en-GB" sz="1800" b="1">
                          <a:solidFill>
                            <a:srgbClr val="000000"/>
                          </a:solidFill>
                          <a:latin typeface="Calibri Light" pitchFamily="34" charset="0"/>
                          <a:ea typeface="Calibri"/>
                          <a:cs typeface="Calibri Light" pitchFamily="34" charset="0"/>
                        </a:rPr>
                        <a:t>medium</a:t>
                      </a:r>
                      <a:r>
                        <a:rPr lang="en-GB" sz="1800">
                          <a:solidFill>
                            <a:srgbClr val="000000"/>
                          </a:solidFill>
                          <a:latin typeface="Calibri Light" pitchFamily="34" charset="0"/>
                          <a:ea typeface="Calibri"/>
                          <a:cs typeface="Calibri Light" pitchFamily="34" charset="0"/>
                        </a:rPr>
                        <a:t>, high)</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kern="1200" dirty="0" smtClean="0">
                          <a:solidFill>
                            <a:schemeClr val="tx1"/>
                          </a:solidFill>
                          <a:latin typeface="+mn-lt"/>
                          <a:ea typeface="+mn-ea"/>
                          <a:cs typeface="+mn-cs"/>
                        </a:rPr>
                        <a:t>Inadequate communication</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0133">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Preventive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here what has to be taken into consideration to avoid that a risk occurs</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kern="1200" dirty="0" smtClean="0">
                          <a:solidFill>
                            <a:schemeClr val="tx1"/>
                          </a:solidFill>
                          <a:latin typeface="+mn-lt"/>
                          <a:ea typeface="+mn-ea"/>
                          <a:cs typeface="+mn-cs"/>
                        </a:rPr>
                        <a:t>Define concrete measures and procedures for preparing courses content and syllabi on time</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0133">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Corrective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what can be done to decrease the severity and what resources will be needed</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21">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Decision of SC, QAC and Project Coordinator</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pic>
        <p:nvPicPr>
          <p:cNvPr id="14" name="Picture 13" descr="IMG_9009.jpg"/>
          <p:cNvPicPr>
            <a:picLocks noChangeAspect="1"/>
          </p:cNvPicPr>
          <p:nvPr/>
        </p:nvPicPr>
        <p:blipFill>
          <a:blip r:embed="rId6" cstate="print"/>
          <a:stretch>
            <a:fillRect/>
          </a:stretch>
        </p:blipFill>
        <p:spPr>
          <a:xfrm>
            <a:off x="1714500" y="1285875"/>
            <a:ext cx="5715000" cy="4286250"/>
          </a:xfrm>
          <a:prstGeom prst="rect">
            <a:avLst/>
          </a:prstGeom>
        </p:spPr>
      </p:pic>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WP1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Analysis of water resources management in the Western Balkan region</a:t>
            </a:r>
            <a:r>
              <a:rPr lang="sr-Latn-RS" sz="2800" dirty="0" smtClean="0">
                <a:solidFill>
                  <a:schemeClr val="tx2">
                    <a:lumMod val="60000"/>
                    <a:lumOff val="40000"/>
                  </a:schemeClr>
                </a:solidFill>
                <a:latin typeface="Calibri Light" pitchFamily="34" charset="0"/>
                <a:cs typeface="Calibri Light" pitchFamily="34" charset="0"/>
              </a:rPr>
              <a:t> </a:t>
            </a:r>
            <a:r>
              <a:rPr lang="sr-Latn-RS" sz="2800" b="1" dirty="0" smtClean="0">
                <a:solidFill>
                  <a:srgbClr val="00B050"/>
                </a:solidFill>
                <a:latin typeface="Calibri Light" pitchFamily="34" charset="0"/>
                <a:cs typeface="Calibri Light" pitchFamily="34" charset="0"/>
              </a:rPr>
              <a:t>COMPLETED</a:t>
            </a:r>
            <a:endParaRPr lang="en-US" sz="2800" b="1" dirty="0" smtClean="0">
              <a:solidFill>
                <a:srgbClr val="00B050"/>
              </a:solidFill>
              <a:latin typeface="Calibri Light" pitchFamily="34" charset="0"/>
              <a:cs typeface="Calibri Light" pitchFamily="34" charset="0"/>
            </a:endParaRPr>
          </a:p>
          <a:p>
            <a:pPr marL="342900" lvl="0" indent="-342900" algn="ctr">
              <a:spcBef>
                <a:spcPct val="20000"/>
              </a:spcBef>
              <a:defRPr/>
            </a:pP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7994316" cy="3413760"/>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1.4 </a:t>
                      </a:r>
                      <a:r>
                        <a:rPr lang="en-GB" sz="1800" b="1" kern="1200" dirty="0" smtClean="0">
                          <a:solidFill>
                            <a:schemeClr val="lt1"/>
                          </a:solidFill>
                          <a:latin typeface="Calibri Light" pitchFamily="34" charset="0"/>
                          <a:ea typeface="+mn-ea"/>
                          <a:cs typeface="Calibri Light" pitchFamily="34" charset="0"/>
                        </a:rPr>
                        <a:t>Identification of needed laboratory resources in WB HEIs and alignment with formed EU HEIs WM laboratory equipment list</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EU HEIs WM laboratory equipment lists created </a:t>
                      </a:r>
                      <a:r>
                        <a:rPr lang="sr-Latn-RS" sz="1600" kern="1200" noProof="0" dirty="0" smtClean="0">
                          <a:solidFill>
                            <a:schemeClr val="tx1"/>
                          </a:solidFill>
                          <a:latin typeface="Calibri Light" pitchFamily="34" charset="0"/>
                          <a:ea typeface="+mn-ea"/>
                          <a:cs typeface="Calibri Light"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Report on needed resources for harmonization of WB laboratory environment created </a:t>
                      </a:r>
                      <a:endParaRPr lang="sr-Latn-RS" sz="1600" kern="1200" noProof="0" dirty="0" smtClean="0">
                        <a:solidFill>
                          <a:schemeClr val="tx1"/>
                        </a:solidFill>
                        <a:latin typeface="Calibri Light" pitchFamily="34" charset="0"/>
                        <a:ea typeface="+mn-ea"/>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1.5</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Workshop on innovative practices in the EU water sector: barriers and opportunities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Three-day workshop on innovative practices in the EU water sector organized </a:t>
                      </a:r>
                      <a:r>
                        <a:rPr lang="sr-Latn-RS" sz="1600" kern="1200" dirty="0" smtClean="0">
                          <a:solidFill>
                            <a:schemeClr val="tx1"/>
                          </a:solidFill>
                          <a:latin typeface="Calibri Light" pitchFamily="34" charset="0"/>
                          <a:ea typeface="+mn-ea"/>
                          <a:cs typeface="Calibri Light" pitchFamily="34" charset="0"/>
                        </a:rPr>
                        <a:t> </a:t>
                      </a:r>
                      <a:r>
                        <a:rPr lang="sr-Latn-RS" sz="1600" dirty="0" smtClean="0">
                          <a:solidFill>
                            <a:schemeClr val="tx1"/>
                          </a:solidFill>
                          <a:latin typeface="Calibri Light" pitchFamily="34" charset="0"/>
                          <a:cs typeface="Calibri Light" pitchFamily="34" charset="0"/>
                        </a:rPr>
                        <a:t>(</a:t>
                      </a:r>
                      <a:r>
                        <a:rPr lang="sr-Latn-RS" sz="1600" b="1" kern="1200" noProof="0" dirty="0" smtClean="0">
                          <a:solidFill>
                            <a:schemeClr val="tx1"/>
                          </a:solidFill>
                          <a:latin typeface="Calibri Light" pitchFamily="34" charset="0"/>
                          <a:ea typeface="+mn-ea"/>
                          <a:cs typeface="Calibri Light" pitchFamily="34" charset="0"/>
                        </a:rPr>
                        <a:t>Vienna, 8</a:t>
                      </a:r>
                      <a:r>
                        <a:rPr lang="en-US" sz="1600" b="1" kern="1200" dirty="0" smtClean="0">
                          <a:solidFill>
                            <a:schemeClr val="tx1"/>
                          </a:solidFill>
                          <a:latin typeface="Calibri Light" pitchFamily="34" charset="0"/>
                          <a:ea typeface="+mn-ea"/>
                          <a:cs typeface="Calibri Light" pitchFamily="34" charset="0"/>
                        </a:rPr>
                        <a:t>-</a:t>
                      </a:r>
                      <a:r>
                        <a:rPr lang="sr-Latn-RS" sz="1600" b="1" kern="1200" dirty="0" smtClean="0">
                          <a:solidFill>
                            <a:schemeClr val="tx1"/>
                          </a:solidFill>
                          <a:latin typeface="Calibri Light" pitchFamily="34" charset="0"/>
                          <a:ea typeface="+mn-ea"/>
                          <a:cs typeface="Calibri Light" pitchFamily="34" charset="0"/>
                        </a:rPr>
                        <a:t>10</a:t>
                      </a:r>
                      <a:r>
                        <a:rPr lang="en-US" sz="1600" b="1" kern="1200" dirty="0" smtClean="0">
                          <a:solidFill>
                            <a:schemeClr val="tx1"/>
                          </a:solidFill>
                          <a:latin typeface="Calibri Light" pitchFamily="34" charset="0"/>
                          <a:ea typeface="+mn-ea"/>
                          <a:cs typeface="Calibri Light" pitchFamily="34" charset="0"/>
                        </a:rPr>
                        <a:t> </a:t>
                      </a:r>
                      <a:r>
                        <a:rPr lang="sr-Latn-RS" sz="1600" b="1" kern="1200" dirty="0" smtClean="0">
                          <a:solidFill>
                            <a:schemeClr val="tx1"/>
                          </a:solidFill>
                          <a:latin typeface="Calibri Light" pitchFamily="34" charset="0"/>
                          <a:ea typeface="+mn-ea"/>
                          <a:cs typeface="Calibri Light" pitchFamily="34" charset="0"/>
                        </a:rPr>
                        <a:t>May 2019</a:t>
                      </a:r>
                      <a:r>
                        <a:rPr lang="sr-Latn-RS" sz="1600" kern="1200" dirty="0" smtClean="0">
                          <a:solidFill>
                            <a:schemeClr val="tx1"/>
                          </a:solidFill>
                          <a:latin typeface="Calibri Light" pitchFamily="34" charset="0"/>
                          <a:ea typeface="+mn-ea"/>
                          <a:cs typeface="Calibri Light"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Report on innovative practices for WRM in EU created </a:t>
                      </a:r>
                      <a:endParaRPr lang="sr-Latn-RS" sz="1600" kern="1200" dirty="0" smtClean="0">
                        <a:solidFill>
                          <a:schemeClr val="tx1"/>
                        </a:solidFill>
                        <a:latin typeface="Calibri Light" pitchFamily="34" charset="0"/>
                        <a:ea typeface="+mn-ea"/>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BOKU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all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06</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WP2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competence-based curricula aligned with EU trends</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229600" cy="3292690"/>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2.1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specific competencies and learning outcomes of curricula in WB</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Catalogue of competencies created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2.2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courses content and syllabi</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SWARM unique set of courses developed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2.3 </a:t>
                      </a:r>
                      <a:r>
                        <a:rPr lang="en-GB" sz="1800" b="1" kern="1200" dirty="0" smtClean="0">
                          <a:solidFill>
                            <a:schemeClr val="lt1"/>
                          </a:solidFill>
                          <a:latin typeface="Calibri Light" pitchFamily="34" charset="0"/>
                          <a:ea typeface="+mn-ea"/>
                          <a:cs typeface="Calibri Light" pitchFamily="34" charset="0"/>
                        </a:rPr>
                        <a:t>Innovation of existing and development of new master curricula for WRM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SWARM master curricula created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WP2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competence-based curricula aligned with EU trends</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209800"/>
          <a:ext cx="8153400" cy="3993731"/>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2.4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Accreditation of master curricula</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Master curricula accredited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WBC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09</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2.5 </a:t>
                      </a:r>
                      <a:r>
                        <a:rPr lang="en-GB" sz="1800" b="1" kern="1200" dirty="0" smtClean="0">
                          <a:solidFill>
                            <a:schemeClr val="lt1"/>
                          </a:solidFill>
                          <a:latin typeface="Calibri Light" pitchFamily="34" charset="0"/>
                          <a:ea typeface="+mn-ea"/>
                          <a:cs typeface="Calibri Light" pitchFamily="34" charset="0"/>
                        </a:rPr>
                        <a:t>Theme-based training of teaching staff for acquiring new teaching and learning methods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Teaching staff trained</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EU partners institutions</a:t>
                      </a:r>
                    </a:p>
                    <a:p>
                      <a:pPr marL="0" marR="0" indent="0" algn="just"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rgbClr val="00B050"/>
                          </a:solidFill>
                          <a:latin typeface="Calibri Light" pitchFamily="34" charset="0"/>
                          <a:ea typeface="+mn-ea"/>
                          <a:cs typeface="Calibri Light" pitchFamily="34" charset="0"/>
                        </a:rPr>
                        <a:t>29-31 May</a:t>
                      </a:r>
                      <a:r>
                        <a:rPr lang="en-GB" sz="1600" kern="1200" dirty="0" smtClean="0">
                          <a:solidFill>
                            <a:srgbClr val="00B050"/>
                          </a:solidFill>
                          <a:latin typeface="Calibri Light" pitchFamily="34" charset="0"/>
                          <a:ea typeface="+mn-ea"/>
                          <a:cs typeface="Calibri Light" pitchFamily="34" charset="0"/>
                        </a:rPr>
                        <a:t> 2019 </a:t>
                      </a:r>
                      <a:r>
                        <a:rPr lang="en-GB" sz="1600" kern="1200" dirty="0" smtClean="0">
                          <a:solidFill>
                            <a:schemeClr val="tx1"/>
                          </a:solidFill>
                          <a:latin typeface="Calibri Light" pitchFamily="34" charset="0"/>
                          <a:ea typeface="+mn-ea"/>
                          <a:cs typeface="Calibri Light" pitchFamily="34" charset="0"/>
                        </a:rPr>
                        <a:t>– UACEG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17-19 June </a:t>
                      </a:r>
                      <a:r>
                        <a:rPr lang="en-GB" sz="1600" kern="1200" dirty="0" smtClean="0">
                          <a:solidFill>
                            <a:srgbClr val="00B050"/>
                          </a:solidFill>
                          <a:latin typeface="Calibri Light" pitchFamily="34" charset="0"/>
                          <a:ea typeface="+mn-ea"/>
                          <a:cs typeface="Calibri Light" pitchFamily="34" charset="0"/>
                        </a:rPr>
                        <a:t>2019 </a:t>
                      </a:r>
                      <a:r>
                        <a:rPr lang="en-GB" sz="1600" kern="1200" dirty="0" smtClean="0">
                          <a:solidFill>
                            <a:schemeClr val="tx1"/>
                          </a:solidFill>
                          <a:latin typeface="Calibri Light" pitchFamily="34" charset="0"/>
                          <a:ea typeface="+mn-ea"/>
                          <a:cs typeface="Calibri Light" pitchFamily="34" charset="0"/>
                        </a:rPr>
                        <a:t>– NMBU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18-20 </a:t>
                      </a:r>
                      <a:r>
                        <a:rPr lang="en-GB" sz="1600" kern="1200" dirty="0" smtClean="0">
                          <a:solidFill>
                            <a:srgbClr val="00B050"/>
                          </a:solidFill>
                          <a:latin typeface="Calibri Light" pitchFamily="34" charset="0"/>
                          <a:ea typeface="+mn-ea"/>
                          <a:cs typeface="Calibri Light" pitchFamily="34" charset="0"/>
                        </a:rPr>
                        <a:t>September 2019 </a:t>
                      </a:r>
                      <a:r>
                        <a:rPr lang="en-GB" sz="1600" kern="1200" dirty="0" smtClean="0">
                          <a:solidFill>
                            <a:schemeClr val="tx1"/>
                          </a:solidFill>
                          <a:latin typeface="Calibri Light" pitchFamily="34" charset="0"/>
                          <a:ea typeface="+mn-ea"/>
                          <a:cs typeface="Calibri Light" pitchFamily="34" charset="0"/>
                        </a:rPr>
                        <a:t>– UNIRIFCE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30 October-01 November</a:t>
                      </a:r>
                      <a:r>
                        <a:rPr lang="en-GB" sz="1600" kern="1200" dirty="0" smtClean="0">
                          <a:solidFill>
                            <a:srgbClr val="00B050"/>
                          </a:solidFill>
                          <a:latin typeface="Calibri Light" pitchFamily="34" charset="0"/>
                          <a:ea typeface="+mn-ea"/>
                          <a:cs typeface="Calibri Light" pitchFamily="34" charset="0"/>
                        </a:rPr>
                        <a:t> 2019 </a:t>
                      </a:r>
                      <a:r>
                        <a:rPr lang="en-GB" sz="1600" kern="1200" dirty="0" smtClean="0">
                          <a:solidFill>
                            <a:schemeClr val="tx1"/>
                          </a:solidFill>
                          <a:latin typeface="Calibri Light" pitchFamily="34" charset="0"/>
                          <a:ea typeface="+mn-ea"/>
                          <a:cs typeface="Calibri Light" pitchFamily="34" charset="0"/>
                        </a:rPr>
                        <a:t>– AUTH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December 2019 - UL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 </a:t>
                      </a:r>
                      <a:r>
                        <a:rPr lang="sr-Latn-RS" sz="1600" kern="1200" dirty="0" smtClean="0">
                          <a:solidFill>
                            <a:srgbClr val="00B050"/>
                          </a:solidFill>
                          <a:latin typeface="Calibri Light" pitchFamily="34" charset="0"/>
                          <a:ea typeface="+mn-ea"/>
                          <a:cs typeface="Calibri Light" pitchFamily="34" charset="0"/>
                        </a:rPr>
                        <a:t>4-6 February</a:t>
                      </a:r>
                      <a:r>
                        <a:rPr lang="en-GB" sz="1600" kern="1200" dirty="0" smtClean="0">
                          <a:solidFill>
                            <a:srgbClr val="00B050"/>
                          </a:solidFill>
                          <a:latin typeface="Calibri Light" pitchFamily="34" charset="0"/>
                          <a:ea typeface="+mn-ea"/>
                          <a:cs typeface="Calibri Light" pitchFamily="34" charset="0"/>
                        </a:rPr>
                        <a:t> 20</a:t>
                      </a:r>
                      <a:r>
                        <a:rPr lang="sr-Latn-RS" sz="1600" kern="1200" dirty="0" smtClean="0">
                          <a:solidFill>
                            <a:srgbClr val="00B050"/>
                          </a:solidFill>
                          <a:latin typeface="Calibri Light" pitchFamily="34" charset="0"/>
                          <a:ea typeface="+mn-ea"/>
                          <a:cs typeface="Calibri Light" pitchFamily="34" charset="0"/>
                        </a:rPr>
                        <a:t>20</a:t>
                      </a:r>
                      <a:r>
                        <a:rPr lang="en-GB" sz="1600" kern="1200" dirty="0" smtClean="0">
                          <a:solidFill>
                            <a:srgbClr val="00B050"/>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 BOKU (1</a:t>
                      </a:r>
                      <a:r>
                        <a:rPr lang="sr-Latn-RS" sz="1600" kern="1200" dirty="0" smtClean="0">
                          <a:solidFill>
                            <a:schemeClr val="tx1"/>
                          </a:solidFill>
                          <a:latin typeface="Calibri Light" pitchFamily="34" charset="0"/>
                          <a:ea typeface="+mn-ea"/>
                          <a:cs typeface="Calibri Light" pitchFamily="34" charset="0"/>
                        </a:rPr>
                        <a:t>5</a:t>
                      </a:r>
                      <a:r>
                        <a:rPr lang="en-GB" sz="1600" kern="1200" dirty="0" smtClean="0">
                          <a:solidFill>
                            <a:schemeClr val="tx1"/>
                          </a:solidFill>
                          <a:latin typeface="Calibri Light" pitchFamily="34" charset="0"/>
                          <a:ea typeface="+mn-ea"/>
                          <a:cs typeface="Calibri Light" pitchFamily="34" charset="0"/>
                        </a:rPr>
                        <a:t> teaching staff)</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2.6 </a:t>
                      </a:r>
                      <a:r>
                        <a:rPr lang="en-GB" sz="1800" b="1" kern="1200" dirty="0" smtClean="0">
                          <a:solidFill>
                            <a:schemeClr val="lt1"/>
                          </a:solidFill>
                          <a:latin typeface="Calibri Light" pitchFamily="34" charset="0"/>
                          <a:ea typeface="+mn-ea"/>
                          <a:cs typeface="Calibri Light" pitchFamily="34" charset="0"/>
                        </a:rPr>
                        <a:t>Purchasing of literature, software and laboratory equipment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Laboratories equipped</a:t>
                      </a:r>
                      <a:r>
                        <a:rPr lang="en-GB" sz="1800" kern="1200" dirty="0" smtClean="0">
                          <a:solidFill>
                            <a:schemeClr val="dk1"/>
                          </a:solidFill>
                          <a:latin typeface="+mn-lt"/>
                          <a:ea typeface="+mn-ea"/>
                          <a:cs typeface="+mn-cs"/>
                        </a:rPr>
                        <a:t>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WP3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trainings for professionals </a:t>
            </a:r>
            <a:endParaRPr lang="sr-Latn-RS" sz="2800" dirty="0" smtClean="0">
              <a:solidFill>
                <a:schemeClr val="tx2">
                  <a:lumMod val="60000"/>
                  <a:lumOff val="40000"/>
                </a:schemeClr>
              </a:solidFill>
              <a:latin typeface="Calibri Light" pitchFamily="34" charset="0"/>
              <a:cs typeface="Calibri Light" pitchFamily="34" charset="0"/>
            </a:endParaRPr>
          </a:p>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in water sector </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229600" cy="3337559"/>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3.1</a:t>
                      </a:r>
                      <a:r>
                        <a:rPr lang="en-GB" sz="1800" b="1" dirty="0" smtClean="0">
                          <a:latin typeface="Calibri Light" pitchFamily="34" charset="0"/>
                          <a:cs typeface="Calibri Light" pitchFamily="34" charset="0"/>
                        </a:rPr>
                        <a:t> </a:t>
                      </a:r>
                      <a:r>
                        <a:rPr lang="en-GB" sz="1800" b="1" kern="1200" dirty="0" smtClean="0">
                          <a:solidFill>
                            <a:schemeClr val="lt1"/>
                          </a:solidFill>
                          <a:latin typeface="+mn-lt"/>
                          <a:ea typeface="+mn-ea"/>
                          <a:cs typeface="+mn-cs"/>
                        </a:rPr>
                        <a:t> </a:t>
                      </a:r>
                      <a:r>
                        <a:rPr lang="en-GB" sz="1800" b="1" kern="1200" dirty="0" smtClean="0">
                          <a:solidFill>
                            <a:schemeClr val="lt1"/>
                          </a:solidFill>
                          <a:latin typeface="Calibri Light" pitchFamily="34" charset="0"/>
                          <a:ea typeface="+mn-ea"/>
                          <a:cs typeface="Calibri Light" pitchFamily="34" charset="0"/>
                        </a:rPr>
                        <a:t>Introduction with LLL courses for professionals in water sector in EU </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LLL courses for professionals in EU water sector 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EU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05</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3.2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Analyse of water sector needs for LLL courses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Survey of water sector needs in WB created</a:t>
                      </a:r>
                      <a:r>
                        <a:rPr lang="en-GB" sz="1800" kern="1200" dirty="0" smtClean="0">
                          <a:solidFill>
                            <a:schemeClr val="dk1"/>
                          </a:solidFill>
                          <a:latin typeface="+mn-lt"/>
                          <a:ea typeface="+mn-ea"/>
                          <a:cs typeface="+mn-cs"/>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06</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3.3 </a:t>
                      </a:r>
                      <a:r>
                        <a:rPr lang="en-GB" sz="1800" b="1" kern="1200" dirty="0" smtClean="0">
                          <a:solidFill>
                            <a:schemeClr val="lt1"/>
                          </a:solidFill>
                          <a:latin typeface="Calibri Light" pitchFamily="34" charset="0"/>
                          <a:ea typeface="+mn-ea"/>
                          <a:cs typeface="Calibri Light" pitchFamily="34" charset="0"/>
                        </a:rPr>
                        <a:t>Development of trainings’ content and corresponding educational material</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Trainings’ material prepared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381000" y="1676400"/>
          <a:ext cx="8382000" cy="4514339"/>
        </p:xfrm>
        <a:graphic>
          <a:graphicData uri="http://schemas.openxmlformats.org/drawingml/2006/table">
            <a:tbl>
              <a:tblPr firstRow="1" bandRow="1">
                <a:tableStyleId>{5C22544A-7EE6-4342-B048-85BDC9FD1C3A}</a:tableStyleId>
              </a:tblPr>
              <a:tblGrid>
                <a:gridCol w="6905363"/>
                <a:gridCol w="1476637"/>
              </a:tblGrid>
              <a:tr h="4379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4.1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Implementation of developed master curricula</a:t>
                      </a:r>
                      <a:r>
                        <a:rPr lang="en-GB" sz="1800" b="1" dirty="0" smtClean="0">
                          <a:latin typeface="Calibri Light" pitchFamily="34" charset="0"/>
                          <a:cs typeface="Calibri Light" pitchFamily="34" charset="0"/>
                        </a:rPr>
                        <a:t> </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288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noProof="0" dirty="0" smtClean="0">
                          <a:solidFill>
                            <a:schemeClr val="tx1"/>
                          </a:solidFill>
                          <a:latin typeface="Calibri Light" pitchFamily="34" charset="0"/>
                          <a:ea typeface="+mn-ea"/>
                          <a:cs typeface="Calibri Light" pitchFamily="34" charset="0"/>
                        </a:rPr>
                        <a:t>Master curricula implemented</a:t>
                      </a:r>
                      <a:r>
                        <a:rPr lang="sr-Latn-RS" sz="1600" kern="1200" noProof="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2555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4.2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Implementation of trainings for professionals in water sector</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39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Participants trained</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0901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4.3 </a:t>
                      </a:r>
                      <a:r>
                        <a:rPr lang="en-GB" sz="1800" b="1" kern="1200" dirty="0" smtClean="0">
                          <a:solidFill>
                            <a:schemeClr val="lt1"/>
                          </a:solidFill>
                          <a:latin typeface="Calibri Light" pitchFamily="34" charset="0"/>
                          <a:ea typeface="+mn-ea"/>
                          <a:cs typeface="Calibri Light" pitchFamily="34" charset="0"/>
                        </a:rPr>
                        <a:t>Self-evaluation of master curricula</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65703">
                <a:tc>
                  <a:txBody>
                    <a:bodyPr/>
                    <a:lstStyle/>
                    <a:p>
                      <a:r>
                        <a:rPr lang="en-GB" sz="1600" kern="1200" dirty="0" smtClean="0">
                          <a:solidFill>
                            <a:schemeClr val="tx1"/>
                          </a:solidFill>
                          <a:latin typeface="Calibri Light" pitchFamily="34" charset="0"/>
                          <a:ea typeface="+mn-ea"/>
                          <a:cs typeface="Calibri Light" pitchFamily="34" charset="0"/>
                        </a:rPr>
                        <a:t>Quality report on master curricula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8</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02443">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4.4</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Self-evaluation of trainings for professionals in water sector</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6657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Quality report on trainings </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bl>
          </a:graphicData>
        </a:graphic>
      </p:graphicFrame>
      <p:sp>
        <p:nvSpPr>
          <p:cNvPr id="15"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WP4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6" name="Content Placeholder 2"/>
          <p:cNvSpPr txBox="1">
            <a:spLocks/>
          </p:cNvSpPr>
          <p:nvPr/>
        </p:nvSpPr>
        <p:spPr>
          <a:xfrm>
            <a:off x="381000" y="1219200"/>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600" dirty="0" smtClean="0">
                <a:solidFill>
                  <a:schemeClr val="tx2">
                    <a:lumMod val="60000"/>
                    <a:lumOff val="40000"/>
                  </a:schemeClr>
                </a:solidFill>
                <a:latin typeface="Calibri Light" pitchFamily="34" charset="0"/>
                <a:cs typeface="Calibri Light" pitchFamily="34" charset="0"/>
              </a:rPr>
              <a:t>Implementation of developed master curricula and trainings</a:t>
            </a:r>
            <a:endParaRPr lang="en-US" sz="26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WP5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Quality assurance and monitoring</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229600" cy="3780370"/>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5.1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the Quality and Assurance Plan</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Quality and Assurance Plan </a:t>
                      </a:r>
                      <a:r>
                        <a:rPr lang="sr-Latn-RS" sz="1600" kern="1200" dirty="0" smtClean="0">
                          <a:solidFill>
                            <a:schemeClr val="tx1"/>
                          </a:solidFill>
                          <a:latin typeface="Calibri Light" pitchFamily="34" charset="0"/>
                          <a:ea typeface="+mn-ea"/>
                          <a:cs typeface="Calibri Light" pitchFamily="34" charset="0"/>
                        </a:rPr>
                        <a:t>(v05) </a:t>
                      </a:r>
                      <a:r>
                        <a:rPr lang="en-GB" sz="1600" kern="1200" dirty="0" smtClean="0">
                          <a:solidFill>
                            <a:schemeClr val="tx1"/>
                          </a:solidFill>
                          <a:latin typeface="Calibri Light" pitchFamily="34" charset="0"/>
                          <a:ea typeface="+mn-ea"/>
                          <a:cs typeface="Calibri Light" pitchFamily="34" charset="0"/>
                        </a:rPr>
                        <a:t>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QAC team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Regular Quality Assurance Committee meetings </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Minutes of the meetings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First: 10 May 2019, Vienna, </a:t>
                      </a:r>
                      <a:r>
                        <a:rPr lang="sr-Latn-RS" sz="1600" kern="1200" baseline="0" noProof="0" dirty="0" smtClean="0">
                          <a:solidFill>
                            <a:srgbClr val="0070C0"/>
                          </a:solidFill>
                          <a:latin typeface="Calibri Light" pitchFamily="34" charset="0"/>
                          <a:ea typeface="+mn-ea"/>
                          <a:cs typeface="Calibri Light" pitchFamily="34" charset="0"/>
                        </a:rPr>
                        <a:t>Second: 19 September 2019, Rijeka, </a:t>
                      </a:r>
                      <a:r>
                        <a:rPr lang="sr-Latn-RS" sz="1600" baseline="0" noProof="0" dirty="0" smtClean="0">
                          <a:solidFill>
                            <a:srgbClr val="00B050"/>
                          </a:solidFill>
                          <a:latin typeface="Calibri Light" pitchFamily="34" charset="0"/>
                          <a:cs typeface="Calibri Light" pitchFamily="34" charset="0"/>
                        </a:rPr>
                        <a:t>Third: 24 April 2020</a:t>
                      </a:r>
                      <a:r>
                        <a:rPr lang="sr-Latn-RS" sz="1600" baseline="0" noProof="0" smtClean="0">
                          <a:solidFill>
                            <a:srgbClr val="00B050"/>
                          </a:solidFill>
                          <a:latin typeface="Calibri Light" pitchFamily="34" charset="0"/>
                          <a:cs typeface="Calibri Light" pitchFamily="34" charset="0"/>
                        </a:rPr>
                        <a:t>, </a:t>
                      </a:r>
                      <a:r>
                        <a:rPr lang="sr-Latn-RS" sz="1600" baseline="0" noProof="0" smtClean="0">
                          <a:solidFill>
                            <a:srgbClr val="00B050"/>
                          </a:solidFill>
                          <a:latin typeface="Calibri Light" pitchFamily="34" charset="0"/>
                          <a:cs typeface="Calibri Light" pitchFamily="34" charset="0"/>
                        </a:rPr>
                        <a:t>Sofia?</a:t>
                      </a:r>
                      <a:endParaRPr lang="en-US" sz="1600" dirty="0" smtClean="0">
                        <a:solidFill>
                          <a:srgbClr val="00B05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5.3 </a:t>
                      </a:r>
                      <a:r>
                        <a:rPr lang="en-GB" sz="1800" b="1" kern="1200" dirty="0" smtClean="0">
                          <a:solidFill>
                            <a:schemeClr val="lt1"/>
                          </a:solidFill>
                          <a:latin typeface="Calibri Light" pitchFamily="34" charset="0"/>
                          <a:ea typeface="+mn-ea"/>
                          <a:cs typeface="Calibri Light" pitchFamily="34" charset="0"/>
                        </a:rPr>
                        <a:t>External evaluation of the project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the external quality evaluation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6</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WP5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Quality assurance and monitoring</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533400" y="2301241"/>
          <a:ext cx="8229600" cy="2727959"/>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5.4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External financial control</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the external audit</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5.5</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Inter-project coaching</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the inter-project coaching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B050"/>
                          </a:solidFill>
                          <a:latin typeface="Calibri Light" pitchFamily="34" charset="0"/>
                          <a:cs typeface="Calibri Light" pitchFamily="34" charset="0"/>
                        </a:rPr>
                        <a:t>23 April 2020, </a:t>
                      </a:r>
                      <a:r>
                        <a:rPr lang="sr-Latn-RS" sz="1600" baseline="0" noProof="0" dirty="0" smtClean="0">
                          <a:solidFill>
                            <a:srgbClr val="00B050"/>
                          </a:solidFill>
                          <a:latin typeface="Calibri Light" pitchFamily="34" charset="0"/>
                          <a:cs typeface="Calibri Light" pitchFamily="34" charset="0"/>
                        </a:rPr>
                        <a:t>Sofia?</a:t>
                      </a:r>
                      <a:endParaRPr lang="en-US" sz="1600"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05</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1777</TotalTime>
  <Words>2350</Words>
  <Application>Microsoft Office PowerPoint</Application>
  <PresentationFormat>On-screen Show (4:3)</PresentationFormat>
  <Paragraphs>329</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WP1 – to do list</vt:lpstr>
      <vt:lpstr>WP1 – to do list</vt:lpstr>
      <vt:lpstr>WP2 – to do list</vt:lpstr>
      <vt:lpstr>WP2 – to do list</vt:lpstr>
      <vt:lpstr>WP3 – to do list</vt:lpstr>
      <vt:lpstr>WP4 – to do list</vt:lpstr>
      <vt:lpstr>WP5 – to do list</vt:lpstr>
      <vt:lpstr>WP5 – to do list</vt:lpstr>
      <vt:lpstr>WP6 – to do list</vt:lpstr>
      <vt:lpstr>WP6 – to do list</vt:lpstr>
      <vt:lpstr>WP7 – to do list</vt:lpstr>
      <vt:lpstr>WP7 – to do list</vt:lpstr>
      <vt:lpstr>Preventive field monitoring visit –  to do list</vt:lpstr>
      <vt:lpstr>Preventive field monitoring visit</vt:lpstr>
      <vt:lpstr>Preventive field monitoring visit</vt:lpstr>
      <vt:lpstr>Preventive field monitoring visit</vt:lpstr>
      <vt:lpstr>Preventive field monitoring visit</vt:lpstr>
      <vt:lpstr>Preventive field monitoring visit</vt:lpstr>
      <vt:lpstr>First risk</vt:lpstr>
      <vt:lpstr>Second risk</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45</cp:revision>
  <dcterms:created xsi:type="dcterms:W3CDTF">2006-08-16T00:00:00Z</dcterms:created>
  <dcterms:modified xsi:type="dcterms:W3CDTF">2020-04-14T13:37:48Z</dcterms:modified>
</cp:coreProperties>
</file>